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9" r:id="rId3"/>
    <p:sldId id="290" r:id="rId4"/>
    <p:sldId id="291" r:id="rId5"/>
    <p:sldId id="292" r:id="rId6"/>
    <p:sldId id="257" r:id="rId7"/>
    <p:sldId id="258" r:id="rId8"/>
    <p:sldId id="284" r:id="rId9"/>
    <p:sldId id="259" r:id="rId10"/>
    <p:sldId id="260" r:id="rId11"/>
    <p:sldId id="261" r:id="rId12"/>
    <p:sldId id="262" r:id="rId13"/>
    <p:sldId id="263" r:id="rId14"/>
    <p:sldId id="286" r:id="rId15"/>
    <p:sldId id="264" r:id="rId16"/>
    <p:sldId id="265" r:id="rId17"/>
    <p:sldId id="267" r:id="rId18"/>
    <p:sldId id="268" r:id="rId19"/>
    <p:sldId id="269" r:id="rId20"/>
    <p:sldId id="270" r:id="rId21"/>
    <p:sldId id="288" r:id="rId22"/>
    <p:sldId id="271" r:id="rId23"/>
    <p:sldId id="272" r:id="rId24"/>
    <p:sldId id="273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E753A-0C8B-E144-9E2F-00BE79FD70E6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43C41-A104-004E-AC93-6109579ED8B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6DA3D-B0A7-034F-9DD2-FD8B0C644F48}" type="datetimeFigureOut">
              <a:rPr lang="en-US" smtClean="0"/>
              <a:pPr/>
              <a:t>2/22/15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7F33A-0C36-AD4B-BD8D-8C6FEAF83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February 23</a:t>
            </a:r>
            <a:r>
              <a:rPr lang="en-US" b="1" baseline="30000" dirty="0" smtClean="0"/>
              <a:t>rd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Physiological function of </a:t>
            </a:r>
            <a:r>
              <a:rPr lang="en-US" dirty="0" err="1" smtClean="0"/>
              <a:t>Huntingtin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199" y="1422399"/>
            <a:ext cx="3809999" cy="516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199" y="1905000"/>
            <a:ext cx="3497123" cy="3270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371600" y="457200"/>
            <a:ext cx="715472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The same effect is observed  in BDNF mRNA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6921500" y="6224588"/>
            <a:ext cx="2070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Zuccato et al., 2002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1378018"/>
            <a:ext cx="6188605" cy="539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60325" y="2589213"/>
            <a:ext cx="314007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/>
              <a:t>YAC18= transgenic wild-type huntingtin</a:t>
            </a:r>
          </a:p>
          <a:p>
            <a:r>
              <a:rPr lang="en-US" sz="1600" b="1"/>
              <a:t>YAC72=transgenic mutant polyQ huntingtin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40293" y="168275"/>
            <a:ext cx="8855075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Wild-type HTT increases, but mutant HTT decreases, levels of the BDNF promoters transcripts, in cortex and hippocampus BUT NOT in striatum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76200" y="6454258"/>
            <a:ext cx="2070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Zuccato</a:t>
            </a:r>
            <a:r>
              <a:rPr lang="en-US" sz="1800" b="1" dirty="0"/>
              <a:t> et al., 2002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1460937"/>
            <a:ext cx="5794968" cy="3524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279525" y="14319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915" name="AutoShape 3"/>
          <p:cNvSpPr>
            <a:spLocks noChangeArrowheads="1"/>
          </p:cNvSpPr>
          <p:nvPr/>
        </p:nvSpPr>
        <p:spPr bwMode="auto">
          <a:xfrm>
            <a:off x="3886200" y="1981200"/>
            <a:ext cx="1447800" cy="1905000"/>
          </a:xfrm>
          <a:prstGeom prst="downArrow">
            <a:avLst>
              <a:gd name="adj1" fmla="val 50000"/>
              <a:gd name="adj2" fmla="val 44999"/>
            </a:avLst>
          </a:prstGeom>
          <a:solidFill>
            <a:srgbClr val="BD020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0784" y="533400"/>
            <a:ext cx="88549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BDNF seems likely to be produced in cortex and hippocampus, and to be subsequently transported by afferents to the </a:t>
            </a:r>
            <a:r>
              <a:rPr lang="en-US" sz="2400" b="1" dirty="0" err="1"/>
              <a:t>striatal</a:t>
            </a:r>
            <a:r>
              <a:rPr lang="en-US" sz="2400" b="1" dirty="0"/>
              <a:t> neurons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933675" y="4724399"/>
            <a:ext cx="717416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000090"/>
                </a:solidFill>
              </a:rPr>
              <a:t>What happens in the cortex of HD patients?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499" y="1371600"/>
            <a:ext cx="4638737" cy="450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228600" y="533400"/>
            <a:ext cx="87296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Levels of BDNF mRNA are reduced in cortex of HD patient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921500" y="6224588"/>
            <a:ext cx="2070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Zuccato et al., 2002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188" y="731838"/>
            <a:ext cx="3175000" cy="604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6275" y="661988"/>
            <a:ext cx="4473575" cy="611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6235700" y="6519863"/>
            <a:ext cx="2647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J Clin Invest. 2011;121(2):500-507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2216150" y="58738"/>
            <a:ext cx="46561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solidFill>
                  <a:srgbClr val="FF0000"/>
                </a:solidFill>
              </a:rPr>
              <a:t>Loss of BDNF support in HD:</a:t>
            </a:r>
          </a:p>
          <a:p>
            <a:pPr algn="ctr"/>
            <a:r>
              <a:rPr lang="en-US" sz="3000" b="1">
                <a:solidFill>
                  <a:srgbClr val="FF0000"/>
                </a:solidFill>
              </a:rPr>
              <a:t>Toxic role of mutant htt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377244" y="1798638"/>
            <a:ext cx="858953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Pathogenic mechanisms of mutant </a:t>
            </a:r>
            <a:r>
              <a:rPr lang="en-US" sz="3000" b="1" dirty="0" err="1">
                <a:solidFill>
                  <a:srgbClr val="FF0000"/>
                </a:solidFill>
              </a:rPr>
              <a:t>PolyQ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r>
              <a:rPr lang="en-US" sz="3000" b="1" dirty="0" err="1">
                <a:solidFill>
                  <a:srgbClr val="FF0000"/>
                </a:solidFill>
              </a:rPr>
              <a:t>huntingtin</a:t>
            </a:r>
            <a:r>
              <a:rPr lang="en-US" sz="3000" b="1" dirty="0">
                <a:solidFill>
                  <a:srgbClr val="FF0000"/>
                </a:solidFill>
              </a:rPr>
              <a:t>:</a:t>
            </a:r>
          </a:p>
          <a:p>
            <a:pPr algn="ctr"/>
            <a:endParaRPr lang="en-US" sz="3000" b="1" dirty="0">
              <a:solidFill>
                <a:srgbClr val="FF0000"/>
              </a:solidFill>
            </a:endParaRPr>
          </a:p>
          <a:p>
            <a:pPr algn="ctr"/>
            <a:r>
              <a:rPr lang="en-US" sz="3000" b="1" dirty="0" err="1">
                <a:solidFill>
                  <a:srgbClr val="FF0000"/>
                </a:solidFill>
              </a:rPr>
              <a:t>Htt</a:t>
            </a:r>
            <a:r>
              <a:rPr lang="en-US" sz="3000" b="1" dirty="0">
                <a:solidFill>
                  <a:srgbClr val="FF0000"/>
                </a:solidFill>
              </a:rPr>
              <a:t> processing and formation of aggregates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914400" y="2590800"/>
            <a:ext cx="72390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28600" y="2033588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NH</a:t>
            </a:r>
            <a:r>
              <a:rPr lang="en-US" sz="2800" b="1" baseline="-25000"/>
              <a:t>2</a:t>
            </a:r>
            <a:endParaRPr lang="en-US" b="1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1447800" y="2590800"/>
            <a:ext cx="685800" cy="228600"/>
          </a:xfrm>
          <a:prstGeom prst="rect">
            <a:avLst/>
          </a:prstGeom>
          <a:solidFill>
            <a:srgbClr val="BD020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2133600" y="2590800"/>
            <a:ext cx="3810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7775575" y="2895600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aa3144</a:t>
            </a: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1466850" y="2362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1371600" y="2033588"/>
            <a:ext cx="793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PolyQ</a:t>
            </a: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176463" y="2362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2193925" y="2033588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P</a:t>
            </a:r>
          </a:p>
        </p:txBody>
      </p: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762000" y="2895600"/>
            <a:ext cx="527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aa1</a:t>
            </a:r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3124200" y="2871788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3260725" y="3116263"/>
            <a:ext cx="279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Cleavage by caspase 2, 3, 6</a:t>
            </a:r>
          </a:p>
          <a:p>
            <a:r>
              <a:rPr lang="en-US" sz="1800" b="1"/>
              <a:t>calpain</a:t>
            </a:r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914400" y="4090988"/>
            <a:ext cx="22098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1447800" y="4090988"/>
            <a:ext cx="685800" cy="228600"/>
          </a:xfrm>
          <a:prstGeom prst="rect">
            <a:avLst/>
          </a:prstGeom>
          <a:solidFill>
            <a:srgbClr val="BD020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2133600" y="4090988"/>
            <a:ext cx="3810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3200400" y="4090988"/>
            <a:ext cx="49530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1422400" y="4371975"/>
            <a:ext cx="132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N-terminal </a:t>
            </a:r>
          </a:p>
          <a:p>
            <a:r>
              <a:rPr lang="en-US" sz="1800" b="1"/>
              <a:t>fragment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4984750" y="4387850"/>
            <a:ext cx="1263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C-terminal</a:t>
            </a:r>
          </a:p>
          <a:p>
            <a:r>
              <a:rPr lang="en-US" sz="1800" b="1"/>
              <a:t> fragment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7724775" y="2033588"/>
            <a:ext cx="111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COOH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7772400" y="3633788"/>
            <a:ext cx="111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COOH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228600" y="3633788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NH</a:t>
            </a:r>
            <a:r>
              <a:rPr lang="en-US" sz="2800" b="1" baseline="-25000"/>
              <a:t>2</a:t>
            </a:r>
            <a:endParaRPr lang="en-US" b="1"/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1295400" y="366713"/>
            <a:ext cx="70532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Processing of PolyQ, mutant huntingtin</a:t>
            </a:r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 flipV="1">
            <a:off x="2971800" y="2057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2455863" y="1698625"/>
            <a:ext cx="9731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Cdk5, Akt</a:t>
            </a:r>
          </a:p>
        </p:txBody>
      </p:sp>
      <p:sp>
        <p:nvSpPr>
          <p:cNvPr id="42010" name="Line 27"/>
          <p:cNvSpPr>
            <a:spLocks noChangeShapeType="1"/>
          </p:cNvSpPr>
          <p:nvPr/>
        </p:nvSpPr>
        <p:spPr bwMode="auto">
          <a:xfrm>
            <a:off x="2743200" y="4572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11" name="Text Box 28"/>
          <p:cNvSpPr txBox="1">
            <a:spLocks noChangeArrowheads="1"/>
          </p:cNvSpPr>
          <p:nvPr/>
        </p:nvSpPr>
        <p:spPr bwMode="auto">
          <a:xfrm>
            <a:off x="974725" y="5546725"/>
            <a:ext cx="4751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N-term fragment forms aggregates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276600" y="1371600"/>
            <a:ext cx="2209800" cy="228600"/>
            <a:chOff x="2064" y="768"/>
            <a:chExt cx="1392" cy="144"/>
          </a:xfrm>
        </p:grpSpPr>
        <p:sp>
          <p:nvSpPr>
            <p:cNvPr id="45123" name="Rectangle 3"/>
            <p:cNvSpPr>
              <a:spLocks noChangeArrowheads="1"/>
            </p:cNvSpPr>
            <p:nvPr/>
          </p:nvSpPr>
          <p:spPr bwMode="auto">
            <a:xfrm>
              <a:off x="2064" y="768"/>
              <a:ext cx="13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24" name="Rectangle 4"/>
            <p:cNvSpPr>
              <a:spLocks noChangeArrowheads="1"/>
            </p:cNvSpPr>
            <p:nvPr/>
          </p:nvSpPr>
          <p:spPr bwMode="auto">
            <a:xfrm>
              <a:off x="2400" y="768"/>
              <a:ext cx="432" cy="144"/>
            </a:xfrm>
            <a:prstGeom prst="rect">
              <a:avLst/>
            </a:prstGeom>
            <a:solidFill>
              <a:srgbClr val="BD020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25" name="Rectangle 5"/>
            <p:cNvSpPr>
              <a:spLocks noChangeArrowheads="1"/>
            </p:cNvSpPr>
            <p:nvPr/>
          </p:nvSpPr>
          <p:spPr bwMode="auto">
            <a:xfrm>
              <a:off x="2832" y="768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3784600" y="1652588"/>
            <a:ext cx="132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N-terminal </a:t>
            </a:r>
          </a:p>
          <a:p>
            <a:r>
              <a:rPr lang="en-US" sz="1800" b="1"/>
              <a:t>fragment</a:t>
            </a:r>
          </a:p>
        </p:txBody>
      </p:sp>
      <p:sp>
        <p:nvSpPr>
          <p:cNvPr id="45060" name="Text Box 7"/>
          <p:cNvSpPr txBox="1">
            <a:spLocks noChangeArrowheads="1"/>
          </p:cNvSpPr>
          <p:nvPr/>
        </p:nvSpPr>
        <p:spPr bwMode="auto">
          <a:xfrm>
            <a:off x="2590800" y="1058863"/>
            <a:ext cx="60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NH</a:t>
            </a:r>
            <a:r>
              <a:rPr lang="en-US" sz="1800" b="1" baseline="-25000"/>
              <a:t>2</a:t>
            </a:r>
            <a:endParaRPr lang="en-US" sz="1800" b="1"/>
          </a:p>
        </p:txBody>
      </p:sp>
      <p:sp>
        <p:nvSpPr>
          <p:cNvPr id="45061" name="Line 8"/>
          <p:cNvSpPr>
            <a:spLocks noChangeShapeType="1"/>
          </p:cNvSpPr>
          <p:nvPr/>
        </p:nvSpPr>
        <p:spPr bwMode="auto">
          <a:xfrm flipH="1">
            <a:off x="2667000" y="2209800"/>
            <a:ext cx="1066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Text Box 9"/>
          <p:cNvSpPr txBox="1">
            <a:spLocks noChangeArrowheads="1"/>
          </p:cNvSpPr>
          <p:nvPr/>
        </p:nvSpPr>
        <p:spPr bwMode="auto">
          <a:xfrm>
            <a:off x="38100" y="2224088"/>
            <a:ext cx="1978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Larger aggregates</a:t>
            </a:r>
          </a:p>
        </p:txBody>
      </p:sp>
      <p:sp>
        <p:nvSpPr>
          <p:cNvPr id="45063" name="Line 10"/>
          <p:cNvSpPr>
            <a:spLocks noChangeShapeType="1"/>
          </p:cNvSpPr>
          <p:nvPr/>
        </p:nvSpPr>
        <p:spPr bwMode="auto">
          <a:xfrm rot="16799599" flipH="1">
            <a:off x="5105400" y="2286000"/>
            <a:ext cx="1066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Oval 11"/>
          <p:cNvSpPr>
            <a:spLocks noChangeArrowheads="1"/>
          </p:cNvSpPr>
          <p:nvPr/>
        </p:nvSpPr>
        <p:spPr bwMode="auto">
          <a:xfrm>
            <a:off x="685800" y="3657600"/>
            <a:ext cx="2438400" cy="2362200"/>
          </a:xfrm>
          <a:prstGeom prst="ellipse">
            <a:avLst/>
          </a:prstGeom>
          <a:solidFill>
            <a:srgbClr val="F2FBD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5065" name="Text Box 12"/>
          <p:cNvSpPr txBox="1">
            <a:spLocks noChangeArrowheads="1"/>
          </p:cNvSpPr>
          <p:nvPr/>
        </p:nvSpPr>
        <p:spPr bwMode="auto">
          <a:xfrm>
            <a:off x="1371600" y="3200400"/>
            <a:ext cx="1054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Nucleus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143000" y="4038600"/>
            <a:ext cx="838200" cy="152400"/>
            <a:chOff x="2064" y="768"/>
            <a:chExt cx="1392" cy="144"/>
          </a:xfrm>
        </p:grpSpPr>
        <p:sp>
          <p:nvSpPr>
            <p:cNvPr id="45120" name="Rectangle 14"/>
            <p:cNvSpPr>
              <a:spLocks noChangeArrowheads="1"/>
            </p:cNvSpPr>
            <p:nvPr/>
          </p:nvSpPr>
          <p:spPr bwMode="auto">
            <a:xfrm>
              <a:off x="2064" y="768"/>
              <a:ext cx="13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21" name="Rectangle 15"/>
            <p:cNvSpPr>
              <a:spLocks noChangeArrowheads="1"/>
            </p:cNvSpPr>
            <p:nvPr/>
          </p:nvSpPr>
          <p:spPr bwMode="auto">
            <a:xfrm>
              <a:off x="2400" y="768"/>
              <a:ext cx="432" cy="144"/>
            </a:xfrm>
            <a:prstGeom prst="rect">
              <a:avLst/>
            </a:prstGeom>
            <a:solidFill>
              <a:srgbClr val="BD020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22" name="Rectangle 16"/>
            <p:cNvSpPr>
              <a:spLocks noChangeArrowheads="1"/>
            </p:cNvSpPr>
            <p:nvPr/>
          </p:nvSpPr>
          <p:spPr bwMode="auto">
            <a:xfrm>
              <a:off x="2832" y="768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295400" y="4191000"/>
            <a:ext cx="838200" cy="152400"/>
            <a:chOff x="2064" y="768"/>
            <a:chExt cx="1392" cy="144"/>
          </a:xfrm>
        </p:grpSpPr>
        <p:sp>
          <p:nvSpPr>
            <p:cNvPr id="45117" name="Rectangle 18"/>
            <p:cNvSpPr>
              <a:spLocks noChangeArrowheads="1"/>
            </p:cNvSpPr>
            <p:nvPr/>
          </p:nvSpPr>
          <p:spPr bwMode="auto">
            <a:xfrm>
              <a:off x="2064" y="768"/>
              <a:ext cx="13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18" name="Rectangle 19"/>
            <p:cNvSpPr>
              <a:spLocks noChangeArrowheads="1"/>
            </p:cNvSpPr>
            <p:nvPr/>
          </p:nvSpPr>
          <p:spPr bwMode="auto">
            <a:xfrm>
              <a:off x="2400" y="768"/>
              <a:ext cx="432" cy="144"/>
            </a:xfrm>
            <a:prstGeom prst="rect">
              <a:avLst/>
            </a:prstGeom>
            <a:solidFill>
              <a:srgbClr val="BD020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19" name="Rectangle 20"/>
            <p:cNvSpPr>
              <a:spLocks noChangeArrowheads="1"/>
            </p:cNvSpPr>
            <p:nvPr/>
          </p:nvSpPr>
          <p:spPr bwMode="auto">
            <a:xfrm>
              <a:off x="2832" y="768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447800" y="4343400"/>
            <a:ext cx="838200" cy="152400"/>
            <a:chOff x="2064" y="768"/>
            <a:chExt cx="1392" cy="144"/>
          </a:xfrm>
        </p:grpSpPr>
        <p:sp>
          <p:nvSpPr>
            <p:cNvPr id="45114" name="Rectangle 22"/>
            <p:cNvSpPr>
              <a:spLocks noChangeArrowheads="1"/>
            </p:cNvSpPr>
            <p:nvPr/>
          </p:nvSpPr>
          <p:spPr bwMode="auto">
            <a:xfrm>
              <a:off x="2064" y="768"/>
              <a:ext cx="13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15" name="Rectangle 23"/>
            <p:cNvSpPr>
              <a:spLocks noChangeArrowheads="1"/>
            </p:cNvSpPr>
            <p:nvPr/>
          </p:nvSpPr>
          <p:spPr bwMode="auto">
            <a:xfrm>
              <a:off x="2400" y="768"/>
              <a:ext cx="432" cy="144"/>
            </a:xfrm>
            <a:prstGeom prst="rect">
              <a:avLst/>
            </a:prstGeom>
            <a:solidFill>
              <a:srgbClr val="BD020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16" name="Rectangle 24"/>
            <p:cNvSpPr>
              <a:spLocks noChangeArrowheads="1"/>
            </p:cNvSpPr>
            <p:nvPr/>
          </p:nvSpPr>
          <p:spPr bwMode="auto">
            <a:xfrm>
              <a:off x="2832" y="768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600200" y="4495800"/>
            <a:ext cx="838200" cy="152400"/>
            <a:chOff x="2064" y="768"/>
            <a:chExt cx="1392" cy="144"/>
          </a:xfrm>
        </p:grpSpPr>
        <p:sp>
          <p:nvSpPr>
            <p:cNvPr id="45111" name="Rectangle 26"/>
            <p:cNvSpPr>
              <a:spLocks noChangeArrowheads="1"/>
            </p:cNvSpPr>
            <p:nvPr/>
          </p:nvSpPr>
          <p:spPr bwMode="auto">
            <a:xfrm>
              <a:off x="2064" y="768"/>
              <a:ext cx="13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12" name="Rectangle 27"/>
            <p:cNvSpPr>
              <a:spLocks noChangeArrowheads="1"/>
            </p:cNvSpPr>
            <p:nvPr/>
          </p:nvSpPr>
          <p:spPr bwMode="auto">
            <a:xfrm>
              <a:off x="2400" y="768"/>
              <a:ext cx="432" cy="144"/>
            </a:xfrm>
            <a:prstGeom prst="rect">
              <a:avLst/>
            </a:prstGeom>
            <a:solidFill>
              <a:srgbClr val="BD020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13" name="Rectangle 28"/>
            <p:cNvSpPr>
              <a:spLocks noChangeArrowheads="1"/>
            </p:cNvSpPr>
            <p:nvPr/>
          </p:nvSpPr>
          <p:spPr bwMode="auto">
            <a:xfrm>
              <a:off x="2832" y="768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070" name="Rectangle 29"/>
          <p:cNvSpPr>
            <a:spLocks noChangeArrowheads="1"/>
          </p:cNvSpPr>
          <p:nvPr/>
        </p:nvSpPr>
        <p:spPr bwMode="auto">
          <a:xfrm>
            <a:off x="1752600" y="4648200"/>
            <a:ext cx="838200" cy="152400"/>
          </a:xfrm>
          <a:prstGeom prst="rect">
            <a:avLst/>
          </a:prstGeom>
          <a:solidFill>
            <a:srgbClr val="D78BE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1" name="Text Box 31"/>
          <p:cNvSpPr txBox="1">
            <a:spLocks noChangeArrowheads="1"/>
          </p:cNvSpPr>
          <p:nvPr/>
        </p:nvSpPr>
        <p:spPr bwMode="auto">
          <a:xfrm>
            <a:off x="5715000" y="2528888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Misfolded protein</a:t>
            </a:r>
          </a:p>
        </p:txBody>
      </p:sp>
      <p:sp>
        <p:nvSpPr>
          <p:cNvPr id="42001" name="Text Box 32"/>
          <p:cNvSpPr txBox="1">
            <a:spLocks noChangeArrowheads="1"/>
          </p:cNvSpPr>
          <p:nvPr/>
        </p:nvSpPr>
        <p:spPr bwMode="auto">
          <a:xfrm>
            <a:off x="3505200" y="6019800"/>
            <a:ext cx="2971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Inhibition of Glu Transporter</a:t>
            </a:r>
          </a:p>
        </p:txBody>
      </p:sp>
      <p:sp>
        <p:nvSpPr>
          <p:cNvPr id="45073" name="AutoShape 34"/>
          <p:cNvSpPr>
            <a:spLocks noChangeArrowheads="1"/>
          </p:cNvSpPr>
          <p:nvPr/>
        </p:nvSpPr>
        <p:spPr bwMode="auto">
          <a:xfrm>
            <a:off x="5486400" y="3810000"/>
            <a:ext cx="3429000" cy="2286000"/>
          </a:xfrm>
          <a:prstGeom prst="roundRect">
            <a:avLst>
              <a:gd name="adj" fmla="val 16667"/>
            </a:avLst>
          </a:prstGeom>
          <a:solidFill>
            <a:srgbClr val="C1E3D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74" name="Oval 37"/>
          <p:cNvSpPr>
            <a:spLocks noChangeArrowheads="1"/>
          </p:cNvSpPr>
          <p:nvPr/>
        </p:nvSpPr>
        <p:spPr bwMode="auto">
          <a:xfrm>
            <a:off x="8153400" y="5105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5638800" y="4114800"/>
            <a:ext cx="838200" cy="609600"/>
            <a:chOff x="5638800" y="4114800"/>
            <a:chExt cx="838200" cy="609600"/>
          </a:xfrm>
        </p:grpSpPr>
        <p:sp>
          <p:nvSpPr>
            <p:cNvPr id="45106" name="Oval 35"/>
            <p:cNvSpPr>
              <a:spLocks noChangeArrowheads="1"/>
            </p:cNvSpPr>
            <p:nvPr/>
          </p:nvSpPr>
          <p:spPr bwMode="auto">
            <a:xfrm>
              <a:off x="5943600" y="41148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5638800" y="4572000"/>
              <a:ext cx="838200" cy="152400"/>
              <a:chOff x="2064" y="768"/>
              <a:chExt cx="1392" cy="144"/>
            </a:xfrm>
          </p:grpSpPr>
          <p:sp>
            <p:nvSpPr>
              <p:cNvPr id="45108" name="Rectangle 40"/>
              <p:cNvSpPr>
                <a:spLocks noChangeArrowheads="1"/>
              </p:cNvSpPr>
              <p:nvPr/>
            </p:nvSpPr>
            <p:spPr bwMode="auto">
              <a:xfrm>
                <a:off x="2064" y="768"/>
                <a:ext cx="1392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09" name="Rectangle 41"/>
              <p:cNvSpPr>
                <a:spLocks noChangeArrowheads="1"/>
              </p:cNvSpPr>
              <p:nvPr/>
            </p:nvSpPr>
            <p:spPr bwMode="auto">
              <a:xfrm>
                <a:off x="2400" y="768"/>
                <a:ext cx="432" cy="144"/>
              </a:xfrm>
              <a:prstGeom prst="rect">
                <a:avLst/>
              </a:prstGeom>
              <a:solidFill>
                <a:srgbClr val="BD02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10" name="Rectangle 42"/>
              <p:cNvSpPr>
                <a:spLocks noChangeArrowheads="1"/>
              </p:cNvSpPr>
              <p:nvPr/>
            </p:nvSpPr>
            <p:spPr bwMode="auto">
              <a:xfrm>
                <a:off x="2832" y="768"/>
                <a:ext cx="240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71"/>
          <p:cNvGrpSpPr>
            <a:grpSpLocks/>
          </p:cNvGrpSpPr>
          <p:nvPr/>
        </p:nvGrpSpPr>
        <p:grpSpPr bwMode="auto">
          <a:xfrm>
            <a:off x="7162800" y="4343400"/>
            <a:ext cx="838200" cy="533400"/>
            <a:chOff x="7162800" y="4343400"/>
            <a:chExt cx="838200" cy="533400"/>
          </a:xfrm>
        </p:grpSpPr>
        <p:sp>
          <p:nvSpPr>
            <p:cNvPr id="45101" name="Oval 36"/>
            <p:cNvSpPr>
              <a:spLocks noChangeArrowheads="1"/>
            </p:cNvSpPr>
            <p:nvPr/>
          </p:nvSpPr>
          <p:spPr bwMode="auto">
            <a:xfrm>
              <a:off x="7391400" y="4343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Group 43"/>
            <p:cNvGrpSpPr>
              <a:grpSpLocks/>
            </p:cNvGrpSpPr>
            <p:nvPr/>
          </p:nvGrpSpPr>
          <p:grpSpPr bwMode="auto">
            <a:xfrm>
              <a:off x="7162800" y="4724400"/>
              <a:ext cx="838200" cy="152400"/>
              <a:chOff x="1937" y="768"/>
              <a:chExt cx="1392" cy="144"/>
            </a:xfrm>
          </p:grpSpPr>
          <p:sp>
            <p:nvSpPr>
              <p:cNvPr id="45103" name="Rectangle 44"/>
              <p:cNvSpPr>
                <a:spLocks noChangeArrowheads="1"/>
              </p:cNvSpPr>
              <p:nvPr/>
            </p:nvSpPr>
            <p:spPr bwMode="auto">
              <a:xfrm>
                <a:off x="1937" y="768"/>
                <a:ext cx="1392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04" name="Rectangle 45"/>
              <p:cNvSpPr>
                <a:spLocks noChangeArrowheads="1"/>
              </p:cNvSpPr>
              <p:nvPr/>
            </p:nvSpPr>
            <p:spPr bwMode="auto">
              <a:xfrm>
                <a:off x="2400" y="768"/>
                <a:ext cx="432" cy="144"/>
              </a:xfrm>
              <a:prstGeom prst="rect">
                <a:avLst/>
              </a:prstGeom>
              <a:solidFill>
                <a:srgbClr val="BD02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05" name="Rectangle 46"/>
              <p:cNvSpPr>
                <a:spLocks noChangeArrowheads="1"/>
              </p:cNvSpPr>
              <p:nvPr/>
            </p:nvSpPr>
            <p:spPr bwMode="auto">
              <a:xfrm>
                <a:off x="2832" y="768"/>
                <a:ext cx="240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" name="Group 72"/>
          <p:cNvGrpSpPr>
            <a:grpSpLocks/>
          </p:cNvGrpSpPr>
          <p:nvPr/>
        </p:nvGrpSpPr>
        <p:grpSpPr bwMode="auto">
          <a:xfrm>
            <a:off x="6324600" y="5410200"/>
            <a:ext cx="838200" cy="533400"/>
            <a:chOff x="6324600" y="5410200"/>
            <a:chExt cx="838200" cy="533400"/>
          </a:xfrm>
        </p:grpSpPr>
        <p:sp>
          <p:nvSpPr>
            <p:cNvPr id="45096" name="Oval 38"/>
            <p:cNvSpPr>
              <a:spLocks noChangeArrowheads="1"/>
            </p:cNvSpPr>
            <p:nvPr/>
          </p:nvSpPr>
          <p:spPr bwMode="auto">
            <a:xfrm>
              <a:off x="6477000" y="54864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" name="Group 47"/>
            <p:cNvGrpSpPr>
              <a:grpSpLocks/>
            </p:cNvGrpSpPr>
            <p:nvPr/>
          </p:nvGrpSpPr>
          <p:grpSpPr bwMode="auto">
            <a:xfrm>
              <a:off x="6324600" y="5410200"/>
              <a:ext cx="838200" cy="152400"/>
              <a:chOff x="2064" y="768"/>
              <a:chExt cx="1392" cy="144"/>
            </a:xfrm>
          </p:grpSpPr>
          <p:sp>
            <p:nvSpPr>
              <p:cNvPr id="45098" name="Rectangle 48"/>
              <p:cNvSpPr>
                <a:spLocks noChangeArrowheads="1"/>
              </p:cNvSpPr>
              <p:nvPr/>
            </p:nvSpPr>
            <p:spPr bwMode="auto">
              <a:xfrm>
                <a:off x="2064" y="768"/>
                <a:ext cx="1392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99" name="Rectangle 49"/>
              <p:cNvSpPr>
                <a:spLocks noChangeArrowheads="1"/>
              </p:cNvSpPr>
              <p:nvPr/>
            </p:nvSpPr>
            <p:spPr bwMode="auto">
              <a:xfrm>
                <a:off x="2400" y="768"/>
                <a:ext cx="432" cy="144"/>
              </a:xfrm>
              <a:prstGeom prst="rect">
                <a:avLst/>
              </a:prstGeom>
              <a:solidFill>
                <a:srgbClr val="BD02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00" name="Rectangle 50"/>
              <p:cNvSpPr>
                <a:spLocks noChangeArrowheads="1"/>
              </p:cNvSpPr>
              <p:nvPr/>
            </p:nvSpPr>
            <p:spPr bwMode="auto">
              <a:xfrm>
                <a:off x="2832" y="768"/>
                <a:ext cx="240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5078" name="Text Box 51"/>
          <p:cNvSpPr txBox="1">
            <a:spLocks noChangeArrowheads="1"/>
          </p:cNvSpPr>
          <p:nvPr/>
        </p:nvSpPr>
        <p:spPr bwMode="auto">
          <a:xfrm>
            <a:off x="7861300" y="5484813"/>
            <a:ext cx="1130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Glu vesicle</a:t>
            </a:r>
          </a:p>
        </p:txBody>
      </p:sp>
      <p:sp>
        <p:nvSpPr>
          <p:cNvPr id="45079" name="Text Box 52"/>
          <p:cNvSpPr txBox="1">
            <a:spLocks noChangeArrowheads="1"/>
          </p:cNvSpPr>
          <p:nvPr/>
        </p:nvSpPr>
        <p:spPr bwMode="auto">
          <a:xfrm>
            <a:off x="502608" y="206440"/>
            <a:ext cx="8153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Different translocation of </a:t>
            </a:r>
            <a:r>
              <a:rPr lang="en-US" sz="2800" b="1" dirty="0" err="1">
                <a:solidFill>
                  <a:srgbClr val="FF0000"/>
                </a:solidFill>
              </a:rPr>
              <a:t>PolyQ</a:t>
            </a:r>
            <a:r>
              <a:rPr lang="en-US" sz="2800" b="1" dirty="0">
                <a:solidFill>
                  <a:srgbClr val="FF0000"/>
                </a:solidFill>
              </a:rPr>
              <a:t>, mutant </a:t>
            </a:r>
            <a:r>
              <a:rPr lang="en-US" sz="2800" b="1" dirty="0" err="1">
                <a:solidFill>
                  <a:srgbClr val="FF0000"/>
                </a:solidFill>
              </a:rPr>
              <a:t>huntingtin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N-terminal </a:t>
            </a:r>
            <a:r>
              <a:rPr lang="en-US" sz="2800" b="1" dirty="0" smtClean="0">
                <a:solidFill>
                  <a:srgbClr val="FF0000"/>
                </a:solidFill>
              </a:rPr>
              <a:t>fragment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914400" y="5257800"/>
            <a:ext cx="838200" cy="152400"/>
            <a:chOff x="2064" y="768"/>
            <a:chExt cx="1392" cy="144"/>
          </a:xfrm>
        </p:grpSpPr>
        <p:sp>
          <p:nvSpPr>
            <p:cNvPr id="45093" name="Rectangle 54"/>
            <p:cNvSpPr>
              <a:spLocks noChangeArrowheads="1"/>
            </p:cNvSpPr>
            <p:nvPr/>
          </p:nvSpPr>
          <p:spPr bwMode="auto">
            <a:xfrm>
              <a:off x="2064" y="768"/>
              <a:ext cx="13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94" name="Rectangle 55"/>
            <p:cNvSpPr>
              <a:spLocks noChangeArrowheads="1"/>
            </p:cNvSpPr>
            <p:nvPr/>
          </p:nvSpPr>
          <p:spPr bwMode="auto">
            <a:xfrm>
              <a:off x="2400" y="768"/>
              <a:ext cx="432" cy="144"/>
            </a:xfrm>
            <a:prstGeom prst="rect">
              <a:avLst/>
            </a:prstGeom>
            <a:solidFill>
              <a:srgbClr val="BD020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95" name="Rectangle 56"/>
            <p:cNvSpPr>
              <a:spLocks noChangeArrowheads="1"/>
            </p:cNvSpPr>
            <p:nvPr/>
          </p:nvSpPr>
          <p:spPr bwMode="auto">
            <a:xfrm>
              <a:off x="2832" y="768"/>
              <a:ext cx="240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081" name="Text Box 57"/>
          <p:cNvSpPr txBox="1">
            <a:spLocks noChangeArrowheads="1"/>
          </p:cNvSpPr>
          <p:nvPr/>
        </p:nvSpPr>
        <p:spPr bwMode="auto">
          <a:xfrm>
            <a:off x="914400" y="5410200"/>
            <a:ext cx="2667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/>
              <a:t>activates caspase-1  	</a:t>
            </a:r>
            <a:r>
              <a:rPr lang="en-US" sz="1400" b="1" i="1" u="sng"/>
              <a:t>positive feedback in regulating apoptosis</a:t>
            </a:r>
            <a:endParaRPr lang="en-US" sz="1400" b="1"/>
          </a:p>
        </p:txBody>
      </p:sp>
      <p:sp>
        <p:nvSpPr>
          <p:cNvPr id="45082" name="AutoShape 58"/>
          <p:cNvSpPr>
            <a:spLocks noChangeArrowheads="1"/>
          </p:cNvSpPr>
          <p:nvPr/>
        </p:nvSpPr>
        <p:spPr bwMode="auto">
          <a:xfrm>
            <a:off x="2514600" y="5562600"/>
            <a:ext cx="228600" cy="762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E30D0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83" name="Rectangle 58"/>
          <p:cNvSpPr>
            <a:spLocks noChangeArrowheads="1"/>
          </p:cNvSpPr>
          <p:nvPr/>
        </p:nvSpPr>
        <p:spPr bwMode="auto">
          <a:xfrm>
            <a:off x="1143000" y="6172200"/>
            <a:ext cx="16906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Transcription</a:t>
            </a:r>
          </a:p>
        </p:txBody>
      </p:sp>
      <p:sp>
        <p:nvSpPr>
          <p:cNvPr id="45084" name="TextBox 59"/>
          <p:cNvSpPr txBox="1">
            <a:spLocks noChangeArrowheads="1"/>
          </p:cNvSpPr>
          <p:nvPr/>
        </p:nvSpPr>
        <p:spPr bwMode="auto">
          <a:xfrm>
            <a:off x="6553200" y="3276600"/>
            <a:ext cx="10826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Synapse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6172200"/>
            <a:ext cx="2444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Transport of vesicles</a:t>
            </a:r>
          </a:p>
        </p:txBody>
      </p:sp>
      <p:grpSp>
        <p:nvGrpSpPr>
          <p:cNvPr id="14" name="Group 69"/>
          <p:cNvGrpSpPr>
            <a:grpSpLocks/>
          </p:cNvGrpSpPr>
          <p:nvPr/>
        </p:nvGrpSpPr>
        <p:grpSpPr bwMode="auto">
          <a:xfrm>
            <a:off x="4495800" y="5410200"/>
            <a:ext cx="838200" cy="609600"/>
            <a:chOff x="4495800" y="5562600"/>
            <a:chExt cx="838200" cy="609600"/>
          </a:xfrm>
        </p:grpSpPr>
        <p:grpSp>
          <p:nvGrpSpPr>
            <p:cNvPr id="15" name="Group 47"/>
            <p:cNvGrpSpPr>
              <a:grpSpLocks/>
            </p:cNvGrpSpPr>
            <p:nvPr/>
          </p:nvGrpSpPr>
          <p:grpSpPr bwMode="auto">
            <a:xfrm>
              <a:off x="4495800" y="5562600"/>
              <a:ext cx="838200" cy="152400"/>
              <a:chOff x="2064" y="768"/>
              <a:chExt cx="1392" cy="144"/>
            </a:xfrm>
          </p:grpSpPr>
          <p:sp>
            <p:nvSpPr>
              <p:cNvPr id="45090" name="Rectangle 48"/>
              <p:cNvSpPr>
                <a:spLocks noChangeArrowheads="1"/>
              </p:cNvSpPr>
              <p:nvPr/>
            </p:nvSpPr>
            <p:spPr bwMode="auto">
              <a:xfrm>
                <a:off x="2064" y="768"/>
                <a:ext cx="1392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91" name="Rectangle 49"/>
              <p:cNvSpPr>
                <a:spLocks noChangeArrowheads="1"/>
              </p:cNvSpPr>
              <p:nvPr/>
            </p:nvSpPr>
            <p:spPr bwMode="auto">
              <a:xfrm>
                <a:off x="2400" y="768"/>
                <a:ext cx="432" cy="144"/>
              </a:xfrm>
              <a:prstGeom prst="rect">
                <a:avLst/>
              </a:prstGeom>
              <a:solidFill>
                <a:srgbClr val="BD020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92" name="Rectangle 50"/>
              <p:cNvSpPr>
                <a:spLocks noChangeArrowheads="1"/>
              </p:cNvSpPr>
              <p:nvPr/>
            </p:nvSpPr>
            <p:spPr bwMode="auto">
              <a:xfrm>
                <a:off x="2832" y="768"/>
                <a:ext cx="240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088" name="Oval 65"/>
            <p:cNvSpPr>
              <a:spLocks noChangeArrowheads="1"/>
            </p:cNvSpPr>
            <p:nvPr/>
          </p:nvSpPr>
          <p:spPr bwMode="auto">
            <a:xfrm>
              <a:off x="4724400" y="5715000"/>
              <a:ext cx="152400" cy="457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89" name="Oval 66"/>
            <p:cNvSpPr>
              <a:spLocks noChangeArrowheads="1"/>
            </p:cNvSpPr>
            <p:nvPr/>
          </p:nvSpPr>
          <p:spPr bwMode="auto">
            <a:xfrm>
              <a:off x="4876800" y="5867400"/>
              <a:ext cx="76200" cy="152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1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0200" y="1266825"/>
            <a:ext cx="3963988" cy="535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3094038" y="6553200"/>
            <a:ext cx="6010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http://web.stanford.edu/group/hopes/cgi-bin/wordpress/2011/06/about-glutamate-toxicity/</a:t>
            </a:r>
          </a:p>
        </p:txBody>
      </p:sp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963613" y="250825"/>
            <a:ext cx="72120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solidFill>
                  <a:srgbClr val="FF0000"/>
                </a:solidFill>
              </a:rPr>
              <a:t>Excitotoxicity: How excess of Glutamate may trigger toxic mechanisms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013" y="1368425"/>
            <a:ext cx="53959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3094038" y="6496050"/>
            <a:ext cx="601027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http://web.stanford.edu/group/hopes/cgi-bin/wordpress/2011/06/about-glutamate-toxicity/</a:t>
            </a:r>
          </a:p>
        </p:txBody>
      </p:sp>
      <p:sp>
        <p:nvSpPr>
          <p:cNvPr id="47108" name="TextBox 3"/>
          <p:cNvSpPr txBox="1">
            <a:spLocks noChangeArrowheads="1"/>
          </p:cNvSpPr>
          <p:nvPr/>
        </p:nvSpPr>
        <p:spPr bwMode="auto">
          <a:xfrm>
            <a:off x="565150" y="311150"/>
            <a:ext cx="8051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solidFill>
                  <a:srgbClr val="FF0000"/>
                </a:solidFill>
              </a:rPr>
              <a:t>Increased Calcium entry secondary to changes in the membrane potential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09600" y="1798638"/>
            <a:ext cx="80057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Physiologic function of wild-type huntingtin:</a:t>
            </a:r>
          </a:p>
          <a:p>
            <a:pPr algn="ctr"/>
            <a:endParaRPr lang="en-US" sz="3200" b="1">
              <a:solidFill>
                <a:srgbClr val="FF0000"/>
              </a:solidFill>
            </a:endParaRPr>
          </a:p>
          <a:p>
            <a:pPr algn="ctr"/>
            <a:r>
              <a:rPr lang="en-US" sz="3200" b="1">
                <a:solidFill>
                  <a:srgbClr val="FF0000"/>
                </a:solidFill>
              </a:rPr>
              <a:t>Cell survival, anti-apoptotic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256080" y="217585"/>
            <a:ext cx="86385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How does the CAG, </a:t>
            </a:r>
            <a:r>
              <a:rPr lang="en-US" sz="3000" b="1" dirty="0" err="1">
                <a:solidFill>
                  <a:srgbClr val="FF0000"/>
                </a:solidFill>
              </a:rPr>
              <a:t>PolyQ</a:t>
            </a:r>
            <a:r>
              <a:rPr lang="en-US" sz="3000" b="1" dirty="0">
                <a:solidFill>
                  <a:srgbClr val="FF0000"/>
                </a:solidFill>
              </a:rPr>
              <a:t> expanded motif cause HD?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136525" y="1289050"/>
            <a:ext cx="8855075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200" dirty="0"/>
              <a:t>-</a:t>
            </a:r>
            <a:r>
              <a:rPr lang="en-US" sz="2200" b="1" dirty="0"/>
              <a:t>Mitochondrial </a:t>
            </a:r>
            <a:r>
              <a:rPr lang="en-US" sz="2200" b="1" u="sng" dirty="0"/>
              <a:t>dysfunction</a:t>
            </a:r>
            <a:r>
              <a:rPr lang="en-US" sz="2200" dirty="0"/>
              <a:t>, that leads to mitochondrial disruption of Ca</a:t>
            </a:r>
            <a:r>
              <a:rPr lang="en-US" sz="2200" baseline="30000" dirty="0"/>
              <a:t>++</a:t>
            </a:r>
            <a:r>
              <a:rPr lang="en-US" sz="2200" dirty="0"/>
              <a:t> homeostasis: trigger of </a:t>
            </a:r>
            <a:r>
              <a:rPr lang="en-US" sz="2200" dirty="0" err="1"/>
              <a:t>cytochrome</a:t>
            </a:r>
            <a:r>
              <a:rPr lang="en-US" sz="2200" dirty="0"/>
              <a:t> </a:t>
            </a:r>
            <a:r>
              <a:rPr lang="en-US" sz="2200" dirty="0" err="1"/>
              <a:t>c</a:t>
            </a:r>
            <a:r>
              <a:rPr lang="en-US" sz="2200" dirty="0"/>
              <a:t> and </a:t>
            </a:r>
            <a:r>
              <a:rPr lang="en-US" sz="2200" dirty="0" err="1"/>
              <a:t>caspase</a:t>
            </a:r>
            <a:r>
              <a:rPr lang="en-US" sz="2200" dirty="0"/>
              <a:t>-dependent  </a:t>
            </a:r>
            <a:r>
              <a:rPr lang="en-US" sz="2200" b="1" u="sng" dirty="0"/>
              <a:t>apoptosis</a:t>
            </a:r>
            <a:r>
              <a:rPr lang="en-US" sz="2200" dirty="0"/>
              <a:t>.</a:t>
            </a:r>
          </a:p>
          <a:p>
            <a:pPr marL="457200" indent="-457200"/>
            <a:endParaRPr lang="en-US" sz="2200" dirty="0"/>
          </a:p>
          <a:p>
            <a:pPr marL="457200" indent="-457200"/>
            <a:r>
              <a:rPr lang="en-US" sz="2200" dirty="0"/>
              <a:t>-</a:t>
            </a:r>
            <a:r>
              <a:rPr lang="en-US" sz="2200" b="1" dirty="0"/>
              <a:t>Formation of </a:t>
            </a:r>
            <a:r>
              <a:rPr lang="en-US" sz="2200" b="1" u="sng" dirty="0" err="1"/>
              <a:t>intranuclear</a:t>
            </a:r>
            <a:r>
              <a:rPr lang="en-US" sz="2200" b="1" u="sng" dirty="0"/>
              <a:t> aggregates </a:t>
            </a:r>
            <a:r>
              <a:rPr lang="en-US" sz="2200" dirty="0"/>
              <a:t>causing:</a:t>
            </a:r>
          </a:p>
          <a:p>
            <a:pPr marL="457200" indent="-457200"/>
            <a:r>
              <a:rPr lang="en-US" sz="2200" dirty="0"/>
              <a:t>a) </a:t>
            </a:r>
            <a:r>
              <a:rPr lang="en-US" sz="2200" b="1" dirty="0"/>
              <a:t>reduction</a:t>
            </a:r>
            <a:r>
              <a:rPr lang="en-US" sz="2200" dirty="0"/>
              <a:t> </a:t>
            </a:r>
            <a:r>
              <a:rPr lang="en-US" sz="2200" b="1" dirty="0"/>
              <a:t>of the transcription of </a:t>
            </a:r>
            <a:r>
              <a:rPr lang="en-US" sz="2200" b="1" dirty="0" err="1"/>
              <a:t>neurotrophic</a:t>
            </a:r>
            <a:r>
              <a:rPr lang="en-US" sz="2200" b="1" dirty="0"/>
              <a:t> factors </a:t>
            </a:r>
            <a:r>
              <a:rPr lang="en-US" sz="2200" dirty="0"/>
              <a:t>(like BDNF Brain-Derived </a:t>
            </a:r>
            <a:r>
              <a:rPr lang="en-US" sz="2200" dirty="0" err="1"/>
              <a:t>Neurotrophic</a:t>
            </a:r>
            <a:r>
              <a:rPr lang="en-US" sz="2200" dirty="0"/>
              <a:t> Factor), that are essential for the neuronal growth and</a:t>
            </a:r>
            <a:r>
              <a:rPr lang="en-US" sz="2200" dirty="0" smtClean="0"/>
              <a:t> survival </a:t>
            </a:r>
            <a:r>
              <a:rPr lang="en-US" sz="2200" dirty="0"/>
              <a:t>(REST/NRSF).</a:t>
            </a:r>
          </a:p>
          <a:p>
            <a:pPr marL="457200" indent="-457200">
              <a:buFont typeface="Times" pitchFamily="-65" charset="0"/>
              <a:buAutoNum type="alphaLcParenR"/>
            </a:pPr>
            <a:endParaRPr lang="en-US" sz="2200" dirty="0"/>
          </a:p>
          <a:p>
            <a:pPr marL="457200" indent="-457200"/>
            <a:r>
              <a:rPr lang="en-US" sz="2200" dirty="0" err="1"/>
              <a:t>b</a:t>
            </a:r>
            <a:r>
              <a:rPr lang="en-US" sz="2200" b="1" dirty="0"/>
              <a:t>) transcriptional deregulation </a:t>
            </a:r>
            <a:r>
              <a:rPr lang="en-US" sz="2200" dirty="0"/>
              <a:t>due to the recruitment also of transcription factors (CREB binding protein CBP</a:t>
            </a:r>
            <a:r>
              <a:rPr lang="en-US" sz="2200" dirty="0" smtClean="0"/>
              <a:t>).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84" y="1424247"/>
            <a:ext cx="5938960" cy="44788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841" y="364769"/>
            <a:ext cx="8466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90"/>
                </a:solidFill>
              </a:rPr>
              <a:t>RE1-Silencing Transcription factor (REST), aka Neuron-Restrictive Silencer Factor (NRSF)</a:t>
            </a:r>
            <a:endParaRPr lang="en-US" sz="3000" b="1" dirty="0">
              <a:solidFill>
                <a:srgbClr val="000090"/>
              </a:solidFill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6207125"/>
            <a:ext cx="87153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6544810"/>
            <a:ext cx="8890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Box 7"/>
          <p:cNvSpPr txBox="1">
            <a:spLocks noChangeArrowheads="1"/>
          </p:cNvSpPr>
          <p:nvPr/>
        </p:nvSpPr>
        <p:spPr bwMode="auto">
          <a:xfrm>
            <a:off x="235209" y="210406"/>
            <a:ext cx="867092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WT or </a:t>
            </a:r>
            <a:r>
              <a:rPr lang="en-US" sz="3000" b="1" dirty="0" err="1">
                <a:solidFill>
                  <a:srgbClr val="FF0000"/>
                </a:solidFill>
              </a:rPr>
              <a:t>mut</a:t>
            </a:r>
            <a:r>
              <a:rPr lang="en-US" sz="3000" b="1" dirty="0">
                <a:solidFill>
                  <a:srgbClr val="FF0000"/>
                </a:solidFill>
              </a:rPr>
              <a:t> HTT differently affect REST</a:t>
            </a:r>
            <a:r>
              <a:rPr lang="en-US" sz="3000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intracellular </a:t>
            </a:r>
            <a:r>
              <a:rPr lang="en-US" sz="3000" b="1" dirty="0">
                <a:solidFill>
                  <a:srgbClr val="FF0000"/>
                </a:solidFill>
              </a:rPr>
              <a:t>localization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3841" y="5586145"/>
            <a:ext cx="8466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RE1-Silencing Transcription factor (REST), aka Neuron-Restrictive Silencer Factor (NRSF)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1" y="1379596"/>
            <a:ext cx="8466286" cy="3882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767" y="1778000"/>
            <a:ext cx="7823785" cy="307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6457950"/>
            <a:ext cx="8890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980637" y="447675"/>
            <a:ext cx="74239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Mutant HTT redistributes REST to the nucleus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6492875"/>
            <a:ext cx="8890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933680" y="357188"/>
            <a:ext cx="727663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 REST interacts with wt HTT in NON-HD cells. </a:t>
            </a:r>
          </a:p>
          <a:p>
            <a:pPr algn="ctr"/>
            <a:r>
              <a:rPr lang="en-US" sz="2600" b="1" dirty="0">
                <a:solidFill>
                  <a:srgbClr val="000090"/>
                </a:solidFill>
              </a:rPr>
              <a:t>In HD, REST interacts with HTT to a lesser extent.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0" y="1585454"/>
            <a:ext cx="8890000" cy="4896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509973"/>
            <a:ext cx="7872413" cy="425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6207125"/>
            <a:ext cx="87153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TextBox 4"/>
          <p:cNvSpPr txBox="1">
            <a:spLocks noChangeArrowheads="1"/>
          </p:cNvSpPr>
          <p:nvPr/>
        </p:nvSpPr>
        <p:spPr bwMode="auto">
          <a:xfrm>
            <a:off x="373464" y="285751"/>
            <a:ext cx="846931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Wild type HTT sequesters REST in the </a:t>
            </a:r>
            <a:r>
              <a:rPr lang="en-US" sz="3000" b="1" dirty="0" err="1">
                <a:solidFill>
                  <a:srgbClr val="FF0000"/>
                </a:solidFill>
              </a:rPr>
              <a:t>cytosol</a:t>
            </a:r>
            <a:r>
              <a:rPr lang="en-US" sz="3000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reducing </a:t>
            </a:r>
            <a:r>
              <a:rPr lang="en-US" sz="3000" b="1" dirty="0">
                <a:solidFill>
                  <a:srgbClr val="FF0000"/>
                </a:solidFill>
              </a:rPr>
              <a:t>its 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692" y="1783317"/>
            <a:ext cx="5429988" cy="469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88925" y="3365500"/>
            <a:ext cx="20732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/>
              <a:t>Immortalized embrional striatal cells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3385435" y="1607973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Normal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081141" y="1609560"/>
            <a:ext cx="1804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Serum withdrawal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7327900" y="2406650"/>
            <a:ext cx="11053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N548Mu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7327900" y="5552599"/>
            <a:ext cx="11208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N548WT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248400" y="6482638"/>
            <a:ext cx="2819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/>
              <a:t>Rigamonti</a:t>
            </a:r>
            <a:r>
              <a:rPr lang="en-US" sz="1800" b="1" dirty="0"/>
              <a:t> et al., 2000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441325" y="304800"/>
            <a:ext cx="80930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Cell death is prevented by huntingtin wt, but is promoted by huntingtin PolyQ mutant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81200"/>
            <a:ext cx="73152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6248400" y="6338888"/>
            <a:ext cx="2819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Rigamonti et al., 2000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16736" y="136525"/>
            <a:ext cx="8915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Temperature-dependent apoptotic DNA fragmentation is sustained by </a:t>
            </a:r>
            <a:r>
              <a:rPr lang="en-US" sz="3000" b="1" dirty="0" err="1">
                <a:solidFill>
                  <a:srgbClr val="FF0000"/>
                </a:solidFill>
              </a:rPr>
              <a:t>huntingtin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r>
              <a:rPr lang="en-US" sz="3000" b="1" dirty="0" err="1">
                <a:solidFill>
                  <a:srgbClr val="FF0000"/>
                </a:solidFill>
              </a:rPr>
              <a:t>PolyQ</a:t>
            </a:r>
            <a:r>
              <a:rPr lang="en-US" sz="3000" b="1" dirty="0">
                <a:solidFill>
                  <a:srgbClr val="FF0000"/>
                </a:solidFill>
              </a:rPr>
              <a:t> mutant, but is prevented by </a:t>
            </a:r>
            <a:r>
              <a:rPr lang="en-US" sz="3000" b="1" dirty="0" err="1">
                <a:solidFill>
                  <a:srgbClr val="FF0000"/>
                </a:solidFill>
              </a:rPr>
              <a:t>huntingtin</a:t>
            </a:r>
            <a:r>
              <a:rPr lang="en-US" sz="3000" b="1" dirty="0">
                <a:solidFill>
                  <a:srgbClr val="FF0000"/>
                </a:solidFill>
              </a:rPr>
              <a:t> wt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785938" y="1250950"/>
            <a:ext cx="6184900" cy="4159250"/>
            <a:chOff x="1785938" y="739775"/>
            <a:chExt cx="6184900" cy="415925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785938" y="739775"/>
              <a:ext cx="5734050" cy="4159250"/>
              <a:chOff x="1602909" y="1031189"/>
              <a:chExt cx="5733209" cy="4159502"/>
            </a:xfrm>
          </p:grpSpPr>
          <p:pic>
            <p:nvPicPr>
              <p:cNvPr id="34827" name="Picture 5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02909" y="1031189"/>
                <a:ext cx="5733209" cy="41595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691731" y="1347121"/>
                <a:ext cx="2495184" cy="3413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4824" name="Rectangle 9"/>
            <p:cNvSpPr>
              <a:spLocks noChangeArrowheads="1"/>
            </p:cNvSpPr>
            <p:nvPr/>
          </p:nvSpPr>
          <p:spPr bwMode="auto">
            <a:xfrm rot="-5400000">
              <a:off x="6995319" y="3244056"/>
              <a:ext cx="1704975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i="1"/>
                <a:t>http://www.bioscience.org/</a:t>
              </a:r>
            </a:p>
          </p:txBody>
        </p:sp>
        <p:sp>
          <p:nvSpPr>
            <p:cNvPr id="5" name="Rectangle 4"/>
            <p:cNvSpPr/>
            <p:nvPr/>
          </p:nvSpPr>
          <p:spPr>
            <a:xfrm rot="260108">
              <a:off x="2582863" y="3259138"/>
              <a:ext cx="2573337" cy="11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784600" y="2032000"/>
              <a:ext cx="3735388" cy="286702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74663" y="5314950"/>
            <a:ext cx="80391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-Huntingtin has an </a:t>
            </a:r>
            <a:r>
              <a:rPr lang="en-US" sz="1600" b="1">
                <a:solidFill>
                  <a:srgbClr val="BD0208"/>
                </a:solidFill>
              </a:rPr>
              <a:t>ANTI-APOPTOTIC</a:t>
            </a:r>
            <a:r>
              <a:rPr lang="en-US" sz="1600"/>
              <a:t> function, both downstream</a:t>
            </a:r>
            <a:r>
              <a:rPr lang="en-US" sz="1600" b="1" u="sng"/>
              <a:t> Bcl2 and caspase 9</a:t>
            </a:r>
            <a:r>
              <a:rPr lang="en-US" sz="1600"/>
              <a:t>, and downstream the </a:t>
            </a:r>
            <a:r>
              <a:rPr lang="en-US" sz="1600" b="1"/>
              <a:t>Death Receptor pathway,</a:t>
            </a:r>
            <a:r>
              <a:rPr lang="en-US" sz="1600"/>
              <a:t> sequestering the pro-apoptotic </a:t>
            </a:r>
            <a:r>
              <a:rPr lang="en-US" sz="1600" b="1"/>
              <a:t>HIP-1</a:t>
            </a:r>
            <a:r>
              <a:rPr lang="en-US" sz="1600"/>
              <a:t> (which contains a death-effector domain that interacts with wild type but not with mutant huntingtin).</a:t>
            </a:r>
          </a:p>
        </p:txBody>
      </p:sp>
      <p:sp>
        <p:nvSpPr>
          <p:cNvPr id="34820" name="TextBox 9"/>
          <p:cNvSpPr txBox="1">
            <a:spLocks noChangeArrowheads="1"/>
          </p:cNvSpPr>
          <p:nvPr/>
        </p:nvSpPr>
        <p:spPr bwMode="auto">
          <a:xfrm>
            <a:off x="3762375" y="2678113"/>
            <a:ext cx="6302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HIP1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2843213" y="2874963"/>
            <a:ext cx="919162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22" name="TextBox 12"/>
          <p:cNvSpPr txBox="1">
            <a:spLocks noChangeArrowheads="1"/>
          </p:cNvSpPr>
          <p:nvPr/>
        </p:nvSpPr>
        <p:spPr bwMode="auto">
          <a:xfrm>
            <a:off x="203153" y="304800"/>
            <a:ext cx="87323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Wt HTT interferes with exogenous Apoptotic Pathway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61950" y="1798638"/>
            <a:ext cx="844391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Physiologic function of wild-type huntingtin:</a:t>
            </a:r>
          </a:p>
          <a:p>
            <a:pPr algn="ctr"/>
            <a:endParaRPr lang="en-US" sz="2800" b="1">
              <a:solidFill>
                <a:srgbClr val="FF0000"/>
              </a:solidFill>
            </a:endParaRP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modulating the expression and the transport of BDNF </a:t>
            </a: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(Brain Derived Growth Factor) to striatal neurons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03225" y="1135063"/>
            <a:ext cx="8435975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-Peculiarity of HD is</a:t>
            </a:r>
            <a:r>
              <a:rPr lang="en-US" sz="2200" dirty="0" smtClean="0"/>
              <a:t> that </a:t>
            </a:r>
            <a:r>
              <a:rPr lang="en-US" sz="2200" b="1" dirty="0" smtClean="0"/>
              <a:t>degeneration occurs </a:t>
            </a:r>
            <a:r>
              <a:rPr lang="en-US" sz="2200" b="1" dirty="0"/>
              <a:t>specifically in </a:t>
            </a:r>
            <a:r>
              <a:rPr lang="en-US" sz="2200" b="1" dirty="0" err="1"/>
              <a:t>striatal</a:t>
            </a:r>
            <a:r>
              <a:rPr lang="en-US" sz="2200" b="1" dirty="0"/>
              <a:t> neurons</a:t>
            </a:r>
            <a:r>
              <a:rPr lang="en-US" sz="2200" dirty="0"/>
              <a:t>, although</a:t>
            </a:r>
            <a:r>
              <a:rPr lang="en-US" sz="2200" dirty="0" smtClean="0"/>
              <a:t> </a:t>
            </a:r>
            <a:r>
              <a:rPr lang="en-US" sz="2200" dirty="0" err="1"/>
              <a:t>H</a:t>
            </a:r>
            <a:r>
              <a:rPr lang="en-US" sz="2200" dirty="0" err="1" smtClean="0"/>
              <a:t>untingtin</a:t>
            </a:r>
            <a:r>
              <a:rPr lang="en-US" sz="2200" dirty="0" smtClean="0"/>
              <a:t> </a:t>
            </a:r>
            <a:r>
              <a:rPr lang="en-US" sz="2200" dirty="0"/>
              <a:t>is ubiquitously expressed.</a:t>
            </a:r>
          </a:p>
          <a:p>
            <a:pPr>
              <a:spcBef>
                <a:spcPct val="50000"/>
              </a:spcBef>
            </a:pPr>
            <a:endParaRPr lang="en-US" sz="2200" dirty="0"/>
          </a:p>
          <a:p>
            <a:pPr>
              <a:spcBef>
                <a:spcPct val="50000"/>
              </a:spcBef>
            </a:pPr>
            <a:r>
              <a:rPr lang="en-US" sz="2200" dirty="0"/>
              <a:t>-It is known that</a:t>
            </a:r>
            <a:r>
              <a:rPr lang="en-US" sz="2200" dirty="0" smtClean="0"/>
              <a:t> </a:t>
            </a:r>
            <a:r>
              <a:rPr lang="en-US" sz="2200" dirty="0" err="1"/>
              <a:t>H</a:t>
            </a:r>
            <a:r>
              <a:rPr lang="en-US" sz="2200" dirty="0" err="1" smtClean="0"/>
              <a:t>untingtin</a:t>
            </a:r>
            <a:r>
              <a:rPr lang="en-US" sz="2200" dirty="0" smtClean="0"/>
              <a:t> </a:t>
            </a:r>
            <a:r>
              <a:rPr lang="en-US" sz="2200" dirty="0"/>
              <a:t>promotes neuronal survival (and is required during development</a:t>
            </a:r>
            <a:r>
              <a:rPr lang="en-US" sz="2200" dirty="0" smtClean="0"/>
              <a:t>).</a:t>
            </a:r>
          </a:p>
          <a:p>
            <a:pPr>
              <a:spcBef>
                <a:spcPct val="50000"/>
              </a:spcBef>
            </a:pPr>
            <a:endParaRPr lang="en-US" sz="2200" dirty="0"/>
          </a:p>
          <a:p>
            <a:pPr>
              <a:spcBef>
                <a:spcPct val="50000"/>
              </a:spcBef>
            </a:pPr>
            <a:r>
              <a:rPr lang="en-US" sz="2200" dirty="0"/>
              <a:t>-BDNF has certainly a role in maintaining the “health” of </a:t>
            </a:r>
            <a:r>
              <a:rPr lang="en-US" sz="2200" dirty="0" err="1"/>
              <a:t>striatal</a:t>
            </a:r>
            <a:r>
              <a:rPr lang="en-US" sz="2200" dirty="0"/>
              <a:t> neurons. In facts, BDNF:</a:t>
            </a:r>
          </a:p>
          <a:p>
            <a:pPr>
              <a:spcBef>
                <a:spcPct val="50000"/>
              </a:spcBef>
            </a:pPr>
            <a:r>
              <a:rPr lang="en-US" sz="2200" dirty="0"/>
              <a:t>a) promotes growth and differentiation of </a:t>
            </a:r>
            <a:r>
              <a:rPr lang="en-US" sz="2200" dirty="0" err="1"/>
              <a:t>striatal</a:t>
            </a:r>
            <a:r>
              <a:rPr lang="en-US" sz="2200" dirty="0"/>
              <a:t> neurons</a:t>
            </a:r>
          </a:p>
          <a:p>
            <a:pPr>
              <a:spcBef>
                <a:spcPct val="50000"/>
              </a:spcBef>
            </a:pPr>
            <a:r>
              <a:rPr lang="en-US" sz="2200" dirty="0" err="1"/>
              <a:t>b</a:t>
            </a:r>
            <a:r>
              <a:rPr lang="en-US" sz="2200" dirty="0"/>
              <a:t>) protects </a:t>
            </a:r>
            <a:r>
              <a:rPr lang="en-US" sz="2200" dirty="0" err="1"/>
              <a:t>striatal</a:t>
            </a:r>
            <a:r>
              <a:rPr lang="en-US" sz="2200" dirty="0"/>
              <a:t> neurons from </a:t>
            </a:r>
            <a:r>
              <a:rPr lang="en-US" sz="2200" dirty="0" err="1"/>
              <a:t>excitotoxicity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3634633" y="1134838"/>
            <a:ext cx="1905141" cy="213457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9100" y="4422324"/>
            <a:ext cx="77688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 role for </a:t>
            </a:r>
            <a:r>
              <a:rPr lang="en-US" sz="3000" b="1" dirty="0" err="1" smtClean="0"/>
              <a:t>Huntingtin</a:t>
            </a:r>
            <a:r>
              <a:rPr lang="en-US" sz="3000" b="1" dirty="0" smtClean="0"/>
              <a:t> in the regulation of BDNF?</a:t>
            </a:r>
            <a:endParaRPr lang="en-US" sz="3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03363"/>
            <a:ext cx="5983600" cy="231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100" y="3935090"/>
            <a:ext cx="6139124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04800" y="247650"/>
            <a:ext cx="8550275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Wild-type </a:t>
            </a:r>
            <a:r>
              <a:rPr lang="en-US" sz="2600" b="1" dirty="0" err="1">
                <a:solidFill>
                  <a:srgbClr val="FF0000"/>
                </a:solidFill>
              </a:rPr>
              <a:t>huntingtin</a:t>
            </a:r>
            <a:r>
              <a:rPr lang="en-US" sz="2600" b="1" dirty="0">
                <a:solidFill>
                  <a:srgbClr val="FF0000"/>
                </a:solidFill>
              </a:rPr>
              <a:t>, but not mutant </a:t>
            </a:r>
            <a:r>
              <a:rPr lang="en-US" sz="2600" b="1" dirty="0" err="1">
                <a:solidFill>
                  <a:srgbClr val="FF0000"/>
                </a:solidFill>
              </a:rPr>
              <a:t>PolyQ</a:t>
            </a:r>
            <a:r>
              <a:rPr lang="en-US" sz="2600" b="1" dirty="0">
                <a:solidFill>
                  <a:srgbClr val="FF0000"/>
                </a:solidFill>
              </a:rPr>
              <a:t> </a:t>
            </a:r>
            <a:r>
              <a:rPr lang="en-US" sz="2600" b="1" dirty="0" err="1">
                <a:solidFill>
                  <a:srgbClr val="FF0000"/>
                </a:solidFill>
              </a:rPr>
              <a:t>huntingtin</a:t>
            </a:r>
            <a:r>
              <a:rPr lang="en-US" sz="2600" b="1" dirty="0">
                <a:solidFill>
                  <a:srgbClr val="FF0000"/>
                </a:solidFill>
              </a:rPr>
              <a:t>, specifically increase the levels of secreted and cellular BDNF</a:t>
            </a:r>
          </a:p>
          <a:p>
            <a:pPr algn="ctr"/>
            <a:r>
              <a:rPr lang="en-US" sz="2600" b="1" dirty="0">
                <a:solidFill>
                  <a:srgbClr val="FF0000"/>
                </a:solidFill>
              </a:rPr>
              <a:t>in cell culture 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6921500" y="6454258"/>
            <a:ext cx="20701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Zuccato</a:t>
            </a:r>
            <a:r>
              <a:rPr lang="en-US" sz="1800" b="1" dirty="0"/>
              <a:t> et al., 2002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760</Words>
  <Application>Microsoft Macintosh PowerPoint</Application>
  <PresentationFormat>On-screen Show (4:3)</PresentationFormat>
  <Paragraphs>100</Paragraphs>
  <Slides>25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February 23rd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 Pastorino</dc:creator>
  <cp:lastModifiedBy>Lucia Pastorino</cp:lastModifiedBy>
  <cp:revision>14</cp:revision>
  <dcterms:created xsi:type="dcterms:W3CDTF">2015-02-23T03:39:23Z</dcterms:created>
  <dcterms:modified xsi:type="dcterms:W3CDTF">2015-02-23T03:44:33Z</dcterms:modified>
</cp:coreProperties>
</file>